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layfair Display" panose="00000500000000000000" pitchFamily="2" charset="0"/>
      <p:regular r:id="rId12"/>
      <p:bold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660"/>
  </p:normalViewPr>
  <p:slideViewPr>
    <p:cSldViewPr snapToGrid="0">
      <p:cViewPr>
        <p:scale>
          <a:sx n="50" d="100"/>
          <a:sy n="50" d="100"/>
        </p:scale>
        <p:origin x="1085" y="25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mailto:harshita.jain12@s.amity.edu" TargetMode="External"/><Relationship Id="rId3" Type="http://schemas.openxmlformats.org/officeDocument/2006/relationships/image" Target="../media/image6.png"/><Relationship Id="rId7" Type="http://schemas.openxmlformats.org/officeDocument/2006/relationships/hyperlink" Target="mailto:sukhmanarora01@gmail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jobenpreet.work@gmail.com" TargetMode="External"/><Relationship Id="rId5" Type="http://schemas.openxmlformats.org/officeDocument/2006/relationships/image" Target="../media/image4.gif"/><Relationship Id="rId4" Type="http://schemas.openxmlformats.org/officeDocument/2006/relationships/image" Target="../media/image1.png"/><Relationship Id="rId9" Type="http://schemas.openxmlformats.org/officeDocument/2006/relationships/hyperlink" Target="mailto:Karandeep.work04@gmail.co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7226525"/>
            <a:ext cx="4538742" cy="8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98" b="1" i="0" u="none" strike="noStrike" cap="none" dirty="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Team Orbit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263576" y="1157085"/>
            <a:ext cx="13368960" cy="1072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Social Impact &amp; Public Safety</a:t>
            </a: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1417468" y="2969957"/>
            <a:ext cx="15988136" cy="64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23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Rising online crime trends, including hate speech, </a:t>
            </a:r>
          </a:p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23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cyberbullying, fake accounts, incitement to violence, and threats to public safety, are overwhelming traditional monitoring methods.</a:t>
            </a:r>
          </a:p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23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Social media platforms lack real-time, AI-driven tools to detect and categorize these threats, leaving communities vulnerable and law enforcement under-resourced. Our solution addresses this urgent need with a cutting-edge, hackathon-ready prototype.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260432" y="663298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588600" y="1621466"/>
            <a:ext cx="17279815" cy="8199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chemeClr val="bg1"/>
                </a:solidFill>
                <a:latin typeface="+mj-lt"/>
                <a:ea typeface="Playfair Display"/>
                <a:cs typeface="Playfair Display"/>
                <a:sym typeface="Playfair Display"/>
              </a:rPr>
              <a:t>AI-Powered Monitoring: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chemeClr val="bg1"/>
                </a:solidFill>
                <a:latin typeface="+mj-lt"/>
                <a:ea typeface="Playfair Display"/>
                <a:cs typeface="Playfair Display"/>
                <a:sym typeface="Playfair Display"/>
              </a:rPr>
              <a:t> Utilizes a fine-tuned </a:t>
            </a:r>
            <a:r>
              <a:rPr lang="en-US" sz="4000" b="1" i="0" u="none" strike="noStrike" cap="none" dirty="0" err="1">
                <a:solidFill>
                  <a:schemeClr val="bg1"/>
                </a:solidFill>
                <a:latin typeface="+mj-lt"/>
                <a:ea typeface="Playfair Display"/>
                <a:cs typeface="Playfair Display"/>
                <a:sym typeface="Playfair Display"/>
              </a:rPr>
              <a:t>DistilBERT</a:t>
            </a:r>
            <a:r>
              <a:rPr lang="en-US" sz="4000" b="1" i="0" u="none" strike="noStrike" cap="none" dirty="0">
                <a:solidFill>
                  <a:schemeClr val="bg1"/>
                </a:solidFill>
                <a:latin typeface="+mj-lt"/>
                <a:ea typeface="Playfair Display"/>
                <a:cs typeface="Playfair Display"/>
                <a:sym typeface="Playfair Display"/>
              </a:rPr>
              <a:t> model to scan public social media posts in real-time, detecting multiple threat categories with high accuracy.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chemeClr val="bg1"/>
                </a:solidFill>
                <a:latin typeface="+mj-lt"/>
                <a:ea typeface="Playfair Display"/>
                <a:cs typeface="Playfair Display"/>
                <a:sym typeface="Playfair Display"/>
              </a:rPr>
              <a:t>Dynamic Dashboard: 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chemeClr val="bg1"/>
                </a:solidFill>
                <a:latin typeface="+mj-lt"/>
                <a:ea typeface="Playfair Display"/>
                <a:cs typeface="Playfair Display"/>
                <a:sym typeface="Playfair Display"/>
              </a:rPr>
              <a:t>A React-based interface with Tailwind CSS provides live analytics and visualizations of crime trends.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chemeClr val="bg1"/>
                </a:solidFill>
                <a:latin typeface="+mj-lt"/>
                <a:ea typeface="Playfair Display"/>
                <a:cs typeface="Playfair Display"/>
                <a:sym typeface="Playfair Display"/>
              </a:rPr>
              <a:t>Real-Time Alerts: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>
                <a:solidFill>
                  <a:schemeClr val="bg1"/>
                </a:solidFill>
                <a:latin typeface="+mj-lt"/>
                <a:ea typeface="Playfair Display"/>
                <a:cs typeface="Playfair Display"/>
                <a:sym typeface="Playfair Display"/>
              </a:rPr>
              <a:t> WebSocket-enabled system notifies users instantly of high-risk content, simulating a scalable alert </a:t>
            </a:r>
            <a:r>
              <a:rPr lang="en-US" sz="4000" b="1" i="0" u="none" strike="noStrike" cap="none" dirty="0" err="1">
                <a:solidFill>
                  <a:schemeClr val="bg1"/>
                </a:solidFill>
                <a:latin typeface="+mj-lt"/>
                <a:ea typeface="Playfair Display"/>
                <a:cs typeface="Playfair Display"/>
                <a:sym typeface="Playfair Display"/>
              </a:rPr>
              <a:t>mechanism.NLP</a:t>
            </a:r>
            <a:r>
              <a:rPr lang="en-US" sz="4000" b="1" i="0" u="none" strike="noStrike" cap="none" dirty="0">
                <a:solidFill>
                  <a:schemeClr val="bg1"/>
                </a:solidFill>
                <a:latin typeface="+mj-lt"/>
                <a:ea typeface="Playfair Display"/>
                <a:cs typeface="Playfair Display"/>
                <a:sym typeface="Playfair Display"/>
              </a:rPr>
              <a:t> Categorization: Advanced NLP engine categorizes threats into hate speech, cyberbullying, fake accounts, violence incitement, and safety threats. </a:t>
            </a:r>
            <a:endParaRPr sz="40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434516" y="324532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7D7C97-16CA-3CE0-6F6E-9FD14A5C20E7}"/>
              </a:ext>
            </a:extLst>
          </p:cNvPr>
          <p:cNvSpPr txBox="1"/>
          <p:nvPr/>
        </p:nvSpPr>
        <p:spPr>
          <a:xfrm>
            <a:off x="738558" y="2146300"/>
            <a:ext cx="18133642" cy="723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[</a:t>
            </a:r>
            <a:r>
              <a:rPr lang="en-IN" sz="4220" b="1" dirty="0">
                <a:solidFill>
                  <a:schemeClr val="bg1"/>
                </a:solidFill>
              </a:rPr>
              <a:t>Social Media API] --&gt; [Data Ingestion] --&gt; [NLP Model (</a:t>
            </a:r>
            <a:r>
              <a:rPr lang="en-IN" sz="4220" b="1" dirty="0" err="1">
                <a:solidFill>
                  <a:schemeClr val="bg1"/>
                </a:solidFill>
              </a:rPr>
              <a:t>DistilBERT</a:t>
            </a:r>
            <a:r>
              <a:rPr lang="en-IN" sz="4220" b="1" dirty="0">
                <a:solidFill>
                  <a:schemeClr val="bg1"/>
                </a:solidFill>
              </a:rPr>
              <a:t>)] --&gt; [Threat Categorization]</a:t>
            </a:r>
          </a:p>
          <a:p>
            <a:r>
              <a:rPr lang="en-IN" sz="4220" b="1" dirty="0">
                <a:solidFill>
                  <a:schemeClr val="bg1"/>
                </a:solidFill>
              </a:rPr>
              <a:t>                     |                                                     |</a:t>
            </a:r>
          </a:p>
          <a:p>
            <a:r>
              <a:rPr lang="en-IN" sz="4220" b="1" dirty="0">
                <a:solidFill>
                  <a:schemeClr val="bg1"/>
                </a:solidFill>
              </a:rPr>
              <a:t>                     v                                                    </a:t>
            </a:r>
            <a:r>
              <a:rPr lang="en-IN" sz="4220" b="1" dirty="0" err="1">
                <a:solidFill>
                  <a:schemeClr val="bg1"/>
                </a:solidFill>
              </a:rPr>
              <a:t>v</a:t>
            </a:r>
            <a:endParaRPr lang="en-IN" sz="4220" b="1" dirty="0">
              <a:solidFill>
                <a:schemeClr val="bg1"/>
              </a:solidFill>
            </a:endParaRPr>
          </a:p>
          <a:p>
            <a:r>
              <a:rPr lang="en-IN" sz="4220" b="1" dirty="0">
                <a:solidFill>
                  <a:schemeClr val="bg1"/>
                </a:solidFill>
              </a:rPr>
              <a:t>             [Preprocessing]                      [Real-Time Prediction]</a:t>
            </a:r>
          </a:p>
          <a:p>
            <a:r>
              <a:rPr lang="en-IN" sz="4220" b="1" dirty="0">
                <a:solidFill>
                  <a:schemeClr val="bg1"/>
                </a:solidFill>
              </a:rPr>
              <a:t>                     |                                                     |</a:t>
            </a:r>
          </a:p>
          <a:p>
            <a:r>
              <a:rPr lang="en-IN" sz="4220" b="1" dirty="0">
                <a:solidFill>
                  <a:schemeClr val="bg1"/>
                </a:solidFill>
              </a:rPr>
              <a:t>                     v                                                    </a:t>
            </a:r>
            <a:r>
              <a:rPr lang="en-IN" sz="4220" b="1" dirty="0" err="1">
                <a:solidFill>
                  <a:schemeClr val="bg1"/>
                </a:solidFill>
              </a:rPr>
              <a:t>v</a:t>
            </a:r>
            <a:endParaRPr lang="en-IN" sz="4220" b="1" dirty="0">
              <a:solidFill>
                <a:schemeClr val="bg1"/>
              </a:solidFill>
            </a:endParaRPr>
          </a:p>
          <a:p>
            <a:r>
              <a:rPr lang="en-IN" sz="4220" b="1" dirty="0">
                <a:solidFill>
                  <a:schemeClr val="bg1"/>
                </a:solidFill>
              </a:rPr>
              <a:t>            [Dashboard Display]    [Alert System (WebSocket)]</a:t>
            </a:r>
          </a:p>
          <a:p>
            <a:r>
              <a:rPr lang="en-IN" sz="4220" b="1" dirty="0">
                <a:solidFill>
                  <a:schemeClr val="bg1"/>
                </a:solidFill>
              </a:rPr>
              <a:t>                     |</a:t>
            </a:r>
          </a:p>
          <a:p>
            <a:r>
              <a:rPr lang="en-IN" sz="4220" b="1" dirty="0">
                <a:solidFill>
                  <a:schemeClr val="bg1"/>
                </a:solidFill>
              </a:rPr>
              <a:t>                     v</a:t>
            </a:r>
          </a:p>
          <a:p>
            <a:r>
              <a:rPr lang="en-IN" sz="4220" b="1" dirty="0">
                <a:solidFill>
                  <a:schemeClr val="bg1"/>
                </a:solidFill>
              </a:rPr>
              <a:t>             [User Interface]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832017" y="201274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/>
          </a:p>
        </p:txBody>
      </p:sp>
      <p:sp>
        <p:nvSpPr>
          <p:cNvPr id="126" name="Google Shape;126;p5"/>
          <p:cNvSpPr txBox="1"/>
          <p:nvPr/>
        </p:nvSpPr>
        <p:spPr>
          <a:xfrm>
            <a:off x="773723" y="3522474"/>
            <a:ext cx="17350154" cy="341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solidFill>
                  <a:schemeClr val="bg1"/>
                </a:solidFill>
              </a:rPr>
              <a:t>Explainer Text: The flowchart illustrates a streamlined process: data is fetched from social media APIs, </a:t>
            </a:r>
            <a:r>
              <a:rPr lang="en-GB" sz="4000" dirty="0" err="1">
                <a:solidFill>
                  <a:schemeClr val="bg1"/>
                </a:solidFill>
              </a:rPr>
              <a:t>preprocessed</a:t>
            </a:r>
            <a:r>
              <a:rPr lang="en-GB" sz="4000" dirty="0">
                <a:solidFill>
                  <a:schemeClr val="bg1"/>
                </a:solidFill>
              </a:rPr>
              <a:t>, and fed into a fine-tuned </a:t>
            </a:r>
            <a:r>
              <a:rPr lang="en-GB" sz="4000" dirty="0" err="1">
                <a:solidFill>
                  <a:schemeClr val="bg1"/>
                </a:solidFill>
              </a:rPr>
              <a:t>DistilBERT</a:t>
            </a:r>
            <a:r>
              <a:rPr lang="en-GB" sz="4000" dirty="0">
                <a:solidFill>
                  <a:schemeClr val="bg1"/>
                </a:solidFill>
              </a:rPr>
              <a:t> model for threat detection. Predictions trigger real-time alerts via WebSocket and update a dynamic dashboard, offering an intuitive user experience that showcases our solution’s efficiency and impact.</a:t>
            </a:r>
            <a:endParaRPr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885232" y="-337441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832017" y="204622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8A7324-FA51-0C39-8454-1B16BF05CE62}"/>
              </a:ext>
            </a:extLst>
          </p:cNvPr>
          <p:cNvSpPr txBox="1"/>
          <p:nvPr/>
        </p:nvSpPr>
        <p:spPr>
          <a:xfrm>
            <a:off x="206353" y="2993833"/>
            <a:ext cx="18401687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</a:rPr>
              <a:t>Multi-Threat Detection</a:t>
            </a:r>
            <a:r>
              <a:rPr lang="en-IN" sz="4000" dirty="0">
                <a:solidFill>
                  <a:schemeClr val="bg1"/>
                </a:solidFill>
              </a:rPr>
              <a:t>: it has unique ability to identify and label multiple crime types in a single pass, setting us apart from single-focus tools.</a:t>
            </a:r>
          </a:p>
          <a:p>
            <a:r>
              <a:rPr lang="en-IN" sz="4000" b="1" dirty="0">
                <a:solidFill>
                  <a:schemeClr val="bg1"/>
                </a:solidFill>
              </a:rPr>
              <a:t>Real-Time Responsiveness</a:t>
            </a:r>
            <a:r>
              <a:rPr lang="en-IN" sz="4000" dirty="0">
                <a:solidFill>
                  <a:schemeClr val="bg1"/>
                </a:solidFill>
              </a:rPr>
              <a:t>: it provides instant alerts and live analytics, a game-changer for rapid response scenarios.</a:t>
            </a:r>
          </a:p>
          <a:p>
            <a:r>
              <a:rPr lang="en-IN" sz="4000" b="1" dirty="0">
                <a:solidFill>
                  <a:schemeClr val="bg1"/>
                </a:solidFill>
              </a:rPr>
              <a:t>User-Friendly Design</a:t>
            </a:r>
            <a:r>
              <a:rPr lang="en-IN" sz="4000" dirty="0">
                <a:solidFill>
                  <a:schemeClr val="bg1"/>
                </a:solidFill>
              </a:rPr>
              <a:t>: it provides up an intuitive dashboard with interactive charts, making complex data accessible to non-technical users.</a:t>
            </a:r>
          </a:p>
          <a:p>
            <a:r>
              <a:rPr lang="en-IN" sz="4000" b="1" dirty="0">
                <a:solidFill>
                  <a:schemeClr val="bg1"/>
                </a:solidFill>
              </a:rPr>
              <a:t>Hackathon Innovation</a:t>
            </a:r>
            <a:r>
              <a:rPr lang="en-IN" sz="4000" dirty="0">
                <a:solidFill>
                  <a:schemeClr val="bg1"/>
                </a:solidFill>
              </a:rPr>
              <a:t>: we leverage pre-trained AI with a custom dataset twist, proving adaptability and creativity under time constraints.</a:t>
            </a:r>
          </a:p>
          <a:p>
            <a:r>
              <a:rPr lang="en-IN" sz="4000" b="1" dirty="0">
                <a:solidFill>
                  <a:schemeClr val="bg1"/>
                </a:solidFill>
              </a:rPr>
              <a:t>Scalable Prototype</a:t>
            </a:r>
            <a:r>
              <a:rPr lang="en-IN" sz="4000" dirty="0">
                <a:solidFill>
                  <a:schemeClr val="bg1"/>
                </a:solidFill>
              </a:rPr>
              <a:t>: It has modular design that allows future enhancements, hinting at long-term potential.</a:t>
            </a:r>
          </a:p>
          <a:p>
            <a:endParaRPr lang="en-IN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970831" y="-4304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1969409" y="1708831"/>
            <a:ext cx="13672640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54F3CB-3839-F005-1223-E9BE133A3DD0}"/>
              </a:ext>
            </a:extLst>
          </p:cNvPr>
          <p:cNvSpPr txBox="1"/>
          <p:nvPr/>
        </p:nvSpPr>
        <p:spPr>
          <a:xfrm>
            <a:off x="0" y="3436734"/>
            <a:ext cx="17959637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chemeClr val="bg1"/>
                </a:solidFill>
              </a:rPr>
              <a:t>Limited Dataset</a:t>
            </a:r>
            <a:r>
              <a:rPr lang="en-GB" sz="4000" dirty="0">
                <a:solidFill>
                  <a:schemeClr val="bg1"/>
                </a:solidFill>
              </a:rPr>
              <a:t>: We Rely on a small, manually </a:t>
            </a:r>
            <a:r>
              <a:rPr lang="en-GB" sz="4000" dirty="0" err="1">
                <a:solidFill>
                  <a:schemeClr val="bg1"/>
                </a:solidFill>
              </a:rPr>
              <a:t>labeled</a:t>
            </a:r>
            <a:r>
              <a:rPr lang="en-GB" sz="4000" dirty="0">
                <a:solidFill>
                  <a:schemeClr val="bg1"/>
                </a:solidFill>
              </a:rPr>
              <a:t> dataset for the hackathon, potentially affecting initial accuracy (mitigated by pre-trained model robustness).</a:t>
            </a:r>
          </a:p>
          <a:p>
            <a:r>
              <a:rPr lang="en-GB" sz="4000" b="1" dirty="0">
                <a:solidFill>
                  <a:schemeClr val="bg1"/>
                </a:solidFill>
              </a:rPr>
              <a:t>API Constraints</a:t>
            </a:r>
            <a:r>
              <a:rPr lang="en-GB" sz="4000" dirty="0">
                <a:solidFill>
                  <a:schemeClr val="bg1"/>
                </a:solidFill>
              </a:rPr>
              <a:t>:  The Twitter API rate limits may restrict real-time data volume (addressed by caching and sampling).</a:t>
            </a:r>
          </a:p>
          <a:p>
            <a:r>
              <a:rPr lang="en-GB" sz="4000" b="1" dirty="0">
                <a:solidFill>
                  <a:schemeClr val="bg1"/>
                </a:solidFill>
              </a:rPr>
              <a:t>Time Constraint</a:t>
            </a:r>
            <a:r>
              <a:rPr lang="en-GB" sz="4000" dirty="0">
                <a:solidFill>
                  <a:schemeClr val="bg1"/>
                </a:solidFill>
              </a:rPr>
              <a:t>: Full feature polish may be limited in 48 hours (countered by focusing on a compelling MVP).</a:t>
            </a:r>
          </a:p>
          <a:p>
            <a:r>
              <a:rPr lang="en-GB" sz="4000" b="1" dirty="0">
                <a:solidFill>
                  <a:schemeClr val="bg1"/>
                </a:solidFill>
              </a:rPr>
              <a:t>No Long-Term Deployment</a:t>
            </a:r>
            <a:r>
              <a:rPr lang="en-GB" sz="4000" dirty="0">
                <a:solidFill>
                  <a:schemeClr val="bg1"/>
                </a:solidFill>
              </a:rPr>
              <a:t>: This prototype-focused, not industry-ready is just  aligned with hackathon scope, emphasizing demo impact.</a:t>
            </a:r>
          </a:p>
          <a:p>
            <a:endParaRPr lang="en-IN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6" y="181375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</a:t>
            </a:r>
            <a:r>
              <a:rPr lang="en-US" sz="5662" dirty="0">
                <a:solidFill>
                  <a:srgbClr val="FFFFFF"/>
                </a:solidFill>
              </a:rPr>
              <a:t>ORBIT </a:t>
            </a:r>
            <a:endParaRPr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2225041" y="3311488"/>
            <a:ext cx="14813280" cy="7454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IN" sz="4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Jobenpreet</a:t>
            </a:r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Singh – (Team Leader ) </a:t>
            </a:r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jobenpreet.work@gmail.com</a:t>
            </a:r>
            <a:endParaRPr lang="en-IN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+91-9914400128</a:t>
            </a:r>
          </a:p>
          <a:p>
            <a:endParaRPr lang="en-IN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Sukhman Arora -  </a:t>
            </a:r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sukhmanarora01@gmail.com</a:t>
            </a:r>
            <a:endParaRPr lang="en-IN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+91-9056221428</a:t>
            </a:r>
          </a:p>
          <a:p>
            <a:endParaRPr lang="en-IN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Harshita Jain  - </a:t>
            </a:r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harshita.jain12@s.amity.edu</a:t>
            </a:r>
            <a:endParaRPr lang="en-IN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+91-9646696111</a:t>
            </a:r>
          </a:p>
          <a:p>
            <a:endParaRPr lang="en-IN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Karandeep Singh – </a:t>
            </a:r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Karandeep.work04@gmail.com</a:t>
            </a:r>
            <a:endParaRPr lang="en-IN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+91-6543210987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226250" y="19012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544</Words>
  <Application>Microsoft Office PowerPoint</Application>
  <PresentationFormat>Custom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Karandeep singh</dc:creator>
  <cp:lastModifiedBy>Karandeep singh</cp:lastModifiedBy>
  <cp:revision>1</cp:revision>
  <dcterms:created xsi:type="dcterms:W3CDTF">2006-08-16T00:00:00Z</dcterms:created>
  <dcterms:modified xsi:type="dcterms:W3CDTF">2025-07-04T20:55:51Z</dcterms:modified>
</cp:coreProperties>
</file>